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84" r:id="rId3"/>
  </p:sldMasterIdLst>
  <p:notesMasterIdLst>
    <p:notesMasterId r:id="rId21"/>
  </p:notesMasterIdLst>
  <p:sldIdLst>
    <p:sldId id="256" r:id="rId4"/>
    <p:sldId id="336" r:id="rId5"/>
    <p:sldId id="337" r:id="rId6"/>
    <p:sldId id="338" r:id="rId7"/>
    <p:sldId id="339" r:id="rId8"/>
    <p:sldId id="340" r:id="rId9"/>
    <p:sldId id="341" r:id="rId10"/>
    <p:sldId id="343" r:id="rId11"/>
    <p:sldId id="342" r:id="rId12"/>
    <p:sldId id="344" r:id="rId13"/>
    <p:sldId id="420" r:id="rId14"/>
    <p:sldId id="345" r:id="rId15"/>
    <p:sldId id="346" r:id="rId16"/>
    <p:sldId id="347" r:id="rId17"/>
    <p:sldId id="348" r:id="rId18"/>
    <p:sldId id="349" r:id="rId19"/>
    <p:sldId id="42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996" autoAdjust="0"/>
  </p:normalViewPr>
  <p:slideViewPr>
    <p:cSldViewPr snapToGrid="0">
      <p:cViewPr varScale="1">
        <p:scale>
          <a:sx n="63" d="100"/>
          <a:sy n="63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C60030-FB51-451B-A77D-89EB12CEED04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7226-0897-434E-A2EC-E688CD77B16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7226-0897-434E-A2EC-E688CD77B166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7226-0897-434E-A2EC-E688CD77B166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831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C55F6-5919-4D22-865C-DCFA36CDA069}" type="datetimeFigureOut">
              <a:rPr lang="en-US" smtClean="0"/>
              <a:t>9/3/2022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0E50A-8EF1-40BC-B5B3-6B9E104E95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9/3/2022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629" y="178933"/>
            <a:ext cx="11912805" cy="653537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5669" y="3184634"/>
            <a:ext cx="11414234" cy="32624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3. VẺ ĐẸP QUÊ HƯƠNG</a:t>
            </a:r>
          </a:p>
          <a:p>
            <a:pPr algn="ctr"/>
            <a:r>
              <a:rPr lang="en-US" sz="4400" b="1" u="sng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TIẾNG VIỆT</a:t>
            </a: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5400" b="1" dirty="0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53605" y="1772257"/>
            <a:ext cx="6889899" cy="92333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rgbClr val="FFFFFF"/>
            </a:solidFill>
          </a:ln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Trò</a:t>
            </a:r>
            <a:r>
              <a:rPr kumimoji="0" lang="en-US" sz="54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0" u="none" strike="noStrike" kern="1200" cap="none" spc="0" normalizeH="0" baseline="0" noProof="0" dirty="0" err="1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chơi</a:t>
            </a:r>
            <a:r>
              <a:rPr kumimoji="0" lang="en-US" sz="54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1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Ai </a:t>
            </a:r>
            <a:r>
              <a:rPr kumimoji="0" lang="en-US" sz="5400" b="1" i="1" u="none" strike="noStrike" kern="1200" cap="none" spc="0" normalizeH="0" baseline="0" noProof="0" dirty="0" err="1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nhanh</a:t>
            </a:r>
            <a:r>
              <a:rPr kumimoji="0" lang="en-US" sz="5400" b="1" i="1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5400" b="1" i="1" u="none" strike="noStrike" kern="1200" cap="none" spc="0" normalizeH="0" baseline="0" noProof="0" dirty="0" err="1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hơn</a:t>
            </a:r>
            <a:endParaRPr kumimoji="0" lang="en-US" sz="54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ight Arrow Callout 10"/>
          <p:cNvSpPr/>
          <p:nvPr/>
        </p:nvSpPr>
        <p:spPr>
          <a:xfrm>
            <a:off x="660687" y="2962137"/>
            <a:ext cx="3271234" cy="3284113"/>
          </a:xfrm>
          <a:prstGeom prst="rightArrowCallou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80563" y="4041499"/>
            <a:ext cx="1367682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Luật</a:t>
            </a:r>
            <a:r>
              <a:rPr kumimoji="0" lang="en-US" sz="4000" b="1" i="0" u="none" strike="noStrike" kern="1200" cap="none" spc="0" normalizeH="0" baseline="0" noProof="0" dirty="0" smtClean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 w="12700">
                  <a:solidFill>
                    <a:srgbClr val="5B9BD5"/>
                  </a:solidFill>
                  <a:prstDash val="solid"/>
                </a:ln>
                <a:pattFill prst="pct50">
                  <a:fgClr>
                    <a:srgbClr val="5B9BD5"/>
                  </a:fgClr>
                  <a:bgClr>
                    <a:srgbClr val="5B9BD5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5B9BD5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chơi</a:t>
            </a:r>
            <a:endParaRPr kumimoji="0" lang="en-US" sz="4000" b="1" i="0" u="none" strike="noStrike" kern="1200" cap="none" spc="0" normalizeH="0" baseline="0" noProof="0" dirty="0">
              <a:ln w="12700">
                <a:solidFill>
                  <a:srgbClr val="5B9BD5"/>
                </a:solidFill>
                <a:prstDash val="solid"/>
              </a:ln>
              <a:pattFill prst="pct50">
                <a:fgClr>
                  <a:srgbClr val="5B9BD5"/>
                </a:fgClr>
                <a:bgClr>
                  <a:srgbClr val="5B9BD5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5B9BD5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4095480" y="3303428"/>
            <a:ext cx="6263365" cy="1111817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just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Cá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nhân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động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hoàn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thành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bảng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nối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cột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6" name="Pentagon 15"/>
          <p:cNvSpPr/>
          <p:nvPr/>
        </p:nvSpPr>
        <p:spPr>
          <a:xfrm>
            <a:off x="4095481" y="4784316"/>
            <a:ext cx="6485433" cy="1540312"/>
          </a:xfrm>
          <a:prstGeom prst="homePlate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thời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5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phút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HS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nối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cột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nhanh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đúng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nhiều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sẽ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chiến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thắng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Plaque 9"/>
          <p:cNvSpPr/>
          <p:nvPr/>
        </p:nvSpPr>
        <p:spPr>
          <a:xfrm>
            <a:off x="4442005" y="-76868"/>
            <a:ext cx="3867044" cy="70607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64877" y="895752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3. Bài 3 – SGK trang 68.</a:t>
            </a:r>
            <a:endParaRPr lang="en-US" sz="28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  <p:bldP spid="13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442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 NỐI CỘT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316736"/>
          <a:ext cx="4302178" cy="5488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10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1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805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e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xuất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).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g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cử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).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h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biếu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k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tặng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50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6256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ctr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a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hoàn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thành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527496"/>
              </p:ext>
            </p:extLst>
          </p:nvPr>
        </p:nvGraphicFramePr>
        <p:xfrm>
          <a:off x="568378" y="914399"/>
          <a:ext cx="5007963" cy="581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25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3310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0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e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xuất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).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0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g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đề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cử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).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0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h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biếu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203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k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tặng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174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en-US" sz="2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</a:t>
                      </a:r>
                      <a:r>
                        <a:rPr lang="en-US" sz="240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chỉnh</a:t>
                      </a:r>
                      <a:r>
                        <a:rPr lang="en-US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1753968"/>
              </p:ext>
            </p:extLst>
          </p:nvPr>
        </p:nvGraphicFramePr>
        <p:xfrm>
          <a:off x="6340840" y="659568"/>
          <a:ext cx="5486399" cy="6287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38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25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4752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10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a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hoàn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thành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10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b (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con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10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c (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chú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108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1386840" algn="l"/>
                        </a:tabLst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đ (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long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lanh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</a:t>
                      </a:r>
                      <a:endParaRPr kumimoji="0" lang="en-US" sz="2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l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53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d (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lung </a:t>
                      </a:r>
                      <a:r>
                        <a:rPr kumimoji="0" lang="en-US" sz="2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linh</a:t>
                      </a:r>
                      <a:r>
                        <a:rPr kumimoji="0" lang="en-US" sz="2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MS Mincho"/>
                        </a:rPr>
                        <a:t>).</a:t>
                      </a:r>
                      <a:endPara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Arrow Callout 10"/>
          <p:cNvSpPr/>
          <p:nvPr/>
        </p:nvSpPr>
        <p:spPr>
          <a:xfrm>
            <a:off x="843567" y="2361247"/>
            <a:ext cx="3271234" cy="3284113"/>
          </a:xfrm>
          <a:prstGeom prst="rightArrowCallou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trả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hỏi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3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Plaque 9"/>
          <p:cNvSpPr/>
          <p:nvPr/>
        </p:nvSpPr>
        <p:spPr>
          <a:xfrm>
            <a:off x="64877" y="149834"/>
            <a:ext cx="3867044" cy="70607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64877" y="895752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4. Bài tập 4  - SGK trang 68</a:t>
            </a:r>
            <a:r>
              <a:rPr lang="en-US" sz="280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258492" y="1919777"/>
            <a:ext cx="7223759" cy="4167052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bốn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dòng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ngắn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ngủi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nhưng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mở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gian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bao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la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đồng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thế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dân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vừa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thiết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sâu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lắng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cũng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thấy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ăn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tiếng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vốn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dân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dã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mộc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mạc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mỗi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miền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thành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điệu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hát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thì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sẽ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trở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tha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thiết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ngọt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ngào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như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thế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khiến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ta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bâng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khuâng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xao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xuyến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mãi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mấy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chữ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đơn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sơ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“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Đứng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bên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ni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đồng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ngó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bên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tê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đồng</a:t>
            </a:r>
            <a:r>
              <a:rPr lang="en-US" sz="24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Cloud Callout 14"/>
          <p:cNvSpPr/>
          <p:nvPr/>
        </p:nvSpPr>
        <p:spPr>
          <a:xfrm>
            <a:off x="1998399" y="2361247"/>
            <a:ext cx="7026251" cy="3196306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    </a:t>
            </a:r>
            <a:r>
              <a:rPr lang="en-US" sz="3200" i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2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trên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có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đối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que 3"/>
          <p:cNvSpPr/>
          <p:nvPr/>
        </p:nvSpPr>
        <p:spPr>
          <a:xfrm>
            <a:off x="64877" y="149834"/>
            <a:ext cx="3867044" cy="70607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5" name="Plaque 4"/>
          <p:cNvSpPr/>
          <p:nvPr/>
        </p:nvSpPr>
        <p:spPr>
          <a:xfrm>
            <a:off x="64877" y="895752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4. Bài tập 4  - SGK trang 68</a:t>
            </a:r>
            <a:r>
              <a:rPr lang="en-US" sz="280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endParaRPr lang="en-US" sz="24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24297" y="1881050"/>
            <a:ext cx="8072846" cy="394498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trên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dân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dã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mộc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mạc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thiết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thiết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tha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bâng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khuâng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ngọt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ngào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ngắn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ngủi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xao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xuyến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góp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phần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nhấn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mạnh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thôn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giúp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rõ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tâm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trạng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xúc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đối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2" y="1010398"/>
            <a:ext cx="11717382" cy="58476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9852" y="5934670"/>
            <a:ext cx="600891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612571" y="2063931"/>
            <a:ext cx="7458891" cy="36184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tự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vẽ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hoặc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sưu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tầm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ảnh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quê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hương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(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khoảng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150 – 200 </a:t>
            </a:r>
            <a:r>
              <a:rPr lang="en-US" sz="32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chữ</a:t>
            </a: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)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bộ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sưu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23719" y="226554"/>
            <a:ext cx="63539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VIẾT NGẮN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4000" b="1" i="0" u="none" strike="noStrike" kern="120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pattFill prst="narHorz">
                <a:fgClr>
                  <a:srgbClr val="A5A5A5"/>
                </a:fgClr>
                <a:bgClr>
                  <a:srgbClr val="A5A5A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572" y="2949807"/>
            <a:ext cx="15584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NV 1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2" y="1010398"/>
            <a:ext cx="11717382" cy="58476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9852" y="5934670"/>
            <a:ext cx="600891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16579" y="425623"/>
            <a:ext cx="65373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TIÊU</a:t>
            </a:r>
            <a:r>
              <a:rPr kumimoji="0" lang="en-US" sz="3200" b="1" i="0" u="none" strike="noStrike" kern="1200" cap="none" spc="0" normalizeH="0" noProof="0" dirty="0" smtClean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CHÍ ĐÁNH GIÁ SẢN PHẨM</a:t>
            </a:r>
            <a:endParaRPr kumimoji="0" lang="en-US" sz="3200" b="1" i="0" u="none" strike="noStrike" kern="120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pattFill prst="narHorz">
                <a:fgClr>
                  <a:srgbClr val="A5A5A5"/>
                </a:fgClr>
                <a:bgClr>
                  <a:srgbClr val="A5A5A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77885" y="2166967"/>
          <a:ext cx="7289075" cy="3413760"/>
        </p:xfrm>
        <a:graphic>
          <a:graphicData uri="http://schemas.openxmlformats.org/drawingml/2006/table">
            <a:tbl>
              <a:tblPr firstRow="1" firstCol="1" bandRow="1"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chí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không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bài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phù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hợp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đoạn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ảnh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dẫn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nguồn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tin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rõ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ràng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dụng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b="1" dirty="0">
                          <a:solidFill>
                            <a:srgbClr val="0D0D0D"/>
                          </a:solidFill>
                          <a:effectLst/>
                          <a:latin typeface="Times New Roman" panose="02020603050405020304" pitchFamily="18" charset="0"/>
                          <a:ea typeface="MS Mincho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572" y="1010398"/>
            <a:ext cx="11717382" cy="584760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9852" y="5934670"/>
            <a:ext cx="600891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2612571" y="2063931"/>
            <a:ext cx="7458891" cy="36184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Sản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phẩm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cao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thì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sản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phẩm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sẽ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đóng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vai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hướng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dẫn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viên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lịch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giới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thiệu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địa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điểm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lịch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53700" y="302512"/>
            <a:ext cx="6353984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HOẠT ĐỘNG VIẾT NGẮN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>
                  <a:solidFill>
                    <a:srgbClr val="A5A5A5">
                      <a:lumMod val="50000"/>
                    </a:srgbClr>
                  </a:solidFill>
                  <a:prstDash val="solid"/>
                </a:ln>
                <a:pattFill prst="narHorz">
                  <a:fgClr>
                    <a:srgbClr val="A5A5A5"/>
                  </a:fgClr>
                  <a:bgClr>
                    <a:srgbClr val="A5A5A5">
                      <a:lumMod val="40000"/>
                      <a:lumOff val="60000"/>
                    </a:srgbClr>
                  </a:bgClr>
                </a:pattFill>
                <a:effectLst>
                  <a:innerShdw blurRad="177800">
                    <a:srgbClr val="A5A5A5">
                      <a:lumMod val="50000"/>
                    </a:srgbClr>
                  </a:inn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VỀ NHÀ</a:t>
            </a:r>
            <a:endParaRPr kumimoji="0" lang="en-US" sz="4000" b="1" i="0" u="none" strike="noStrike" kern="1200" cap="none" spc="0" normalizeH="0" baseline="0" noProof="0" dirty="0">
              <a:ln w="12700">
                <a:solidFill>
                  <a:srgbClr val="A5A5A5">
                    <a:lumMod val="50000"/>
                  </a:srgbClr>
                </a:solidFill>
                <a:prstDash val="solid"/>
              </a:ln>
              <a:pattFill prst="narHorz">
                <a:fgClr>
                  <a:srgbClr val="A5A5A5"/>
                </a:fgClr>
                <a:bgClr>
                  <a:srgbClr val="A5A5A5">
                    <a:lumMod val="40000"/>
                    <a:lumOff val="60000"/>
                  </a:srgbClr>
                </a:bgClr>
              </a:pattFill>
              <a:effectLst>
                <a:innerShdw blurRad="177800">
                  <a:srgbClr val="A5A5A5">
                    <a:lumMod val="50000"/>
                  </a:srgbClr>
                </a:inn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6572" y="2949807"/>
            <a:ext cx="1558440" cy="923330"/>
          </a:xfrm>
          <a:prstGeom prst="rect">
            <a:avLst/>
          </a:prstGeom>
          <a:solidFill>
            <a:srgbClr val="002060"/>
          </a:solidFill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22225">
                  <a:solidFill>
                    <a:srgbClr val="ED7D31"/>
                  </a:solidFill>
                  <a:prstDash val="solid"/>
                </a:ln>
                <a:solidFill>
                  <a:srgbClr val="ED7D31">
                    <a:lumMod val="40000"/>
                    <a:lumOff val="60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NV 2</a:t>
            </a:r>
            <a:endParaRPr kumimoji="0" lang="en-US" sz="5400" b="1" i="0" u="none" strike="noStrike" kern="1200" cap="none" spc="0" normalizeH="0" baseline="0" noProof="0" dirty="0">
              <a:ln w="22225">
                <a:solidFill>
                  <a:srgbClr val="ED7D31"/>
                </a:solidFill>
                <a:prstDash val="solid"/>
              </a:ln>
              <a:solidFill>
                <a:srgbClr val="ED7D31">
                  <a:lumMod val="40000"/>
                  <a:lumOff val="60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8120" y="0"/>
            <a:ext cx="1277112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09852" y="5934670"/>
            <a:ext cx="6008914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val 4"/>
          <p:cNvSpPr/>
          <p:nvPr/>
        </p:nvSpPr>
        <p:spPr>
          <a:xfrm>
            <a:off x="1798320" y="1371601"/>
            <a:ext cx="9098280" cy="400811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  <a:tabLst>
                <a:tab pos="1386840" algn="l"/>
              </a:tabLst>
            </a:pPr>
            <a:r>
              <a:rPr lang="en-US" sz="8000" b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-CẢM </a:t>
            </a:r>
            <a:r>
              <a:rPr lang="en-US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ea typeface="MS Mincho"/>
              </a:rPr>
              <a:t>ƠN-</a:t>
            </a:r>
            <a:r>
              <a:rPr lang="en-US" sz="80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u="sng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GVBM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BÙI THỊ THANH HỒNG</a:t>
            </a:r>
            <a:endParaRPr lang="en-US" sz="32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963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66396" y="224135"/>
            <a:ext cx="58827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TIẾNG VIỆT</a:t>
            </a:r>
            <a:endParaRPr lang="en-US" sz="36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Plaque 4"/>
          <p:cNvSpPr/>
          <p:nvPr/>
        </p:nvSpPr>
        <p:spPr>
          <a:xfrm>
            <a:off x="64876" y="870467"/>
            <a:ext cx="10371896" cy="823862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I.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8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bản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Cloud Callout 5"/>
          <p:cNvSpPr/>
          <p:nvPr/>
        </p:nvSpPr>
        <p:spPr>
          <a:xfrm>
            <a:off x="1089212" y="1896036"/>
            <a:ext cx="9668435" cy="4383740"/>
          </a:xfrm>
          <a:prstGeom prst="cloudCallou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    - </a:t>
            </a:r>
            <a:r>
              <a:rPr lang="en-US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biết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vì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sao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phải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bản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Lấy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ví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dụ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minh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họa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?</a:t>
            </a:r>
            <a:endParaRPr lang="en-US" sz="2800" b="1" i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  - Có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thao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Khi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ta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phải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chú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điều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2800" b="1" i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8465" y="165327"/>
            <a:ext cx="58827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 TIẾNG VIỆT</a:t>
            </a:r>
            <a:endParaRPr kumimoji="0" lang="en-US" sz="3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prstClr val="black">
                  <a:lumMod val="85000"/>
                  <a:lumOff val="15000"/>
                </a:prstClr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Plaque 4"/>
          <p:cNvSpPr/>
          <p:nvPr/>
        </p:nvSpPr>
        <p:spPr>
          <a:xfrm>
            <a:off x="64876" y="870467"/>
            <a:ext cx="9939735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Lựa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ngữ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phù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hợp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việc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bản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6" y="1685109"/>
            <a:ext cx="10516038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1.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bản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ounded Rectangle 7"/>
              <p:cNvSpPr/>
              <p:nvPr/>
            </p:nvSpPr>
            <p:spPr>
              <a:xfrm>
                <a:off x="733057" y="2504106"/>
                <a:ext cx="10683880" cy="4254527"/>
              </a:xfrm>
              <a:prstGeom prst="round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>
                  <a:spcAft>
                    <a:spcPts val="0"/>
                  </a:spcAft>
                  <a:tabLst>
                    <a:tab pos="1386840" algn="l"/>
                  </a:tabLst>
                </a:pP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-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Lựa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chọn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từ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ngữ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phù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hợp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với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việc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thể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hiện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nghĩa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văn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bản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giúp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diễn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đạt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chính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xác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và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hiệu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quả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điều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mà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người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nói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(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người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viết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)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muốn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thể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hiện</a:t>
                </a:r>
                <a:r>
                  <a:rPr lang="en-US" sz="3600" dirty="0">
                    <a:solidFill>
                      <a:srgbClr val="0D0D0D"/>
                    </a:solidFill>
                    <a:latin typeface="Times New Roman" panose="02020603050405020304" pitchFamily="18" charset="0"/>
                    <a:ea typeface="MS Mincho"/>
                  </a:rPr>
                  <a:t>.</a:t>
                </a:r>
                <a:endPara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386840" algn="l"/>
                  </a:tabLst>
                </a:pP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VD: 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So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với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cánh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đồng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bao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la,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bát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ngát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,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cô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gái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quá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nhỏ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bé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,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mảnh</a:t>
                </a:r>
                <a:r>
                  <a:rPr lang="en-US" sz="3600" i="1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mai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.</a:t>
                </a:r>
                <a:endPara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1386840" algn="l"/>
                  </a:tabLst>
                </a:pPr>
                <a14:m>
                  <m:oMath xmlns:m="http://schemas.openxmlformats.org/officeDocument/2006/math">
                    <m:r>
                      <a:rPr lang="en-US" sz="3600" i="1">
                        <a:solidFill>
                          <a:srgbClr val="0D0D0D"/>
                        </a:solidFill>
                        <a:effectLst/>
                        <a:latin typeface="Cambria Math" panose="02040503050406030204" pitchFamily="18" charset="0"/>
                        <a:ea typeface="MS Mincho"/>
                      </a:rPr>
                      <m:t>→</m:t>
                    </m:r>
                  </m:oMath>
                </a14:m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Từ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mảnh</a:t>
                </a:r>
                <a:r>
                  <a:rPr lang="en-US" sz="3600" i="1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i="1" dirty="0" err="1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mai</a:t>
                </a:r>
                <a:r>
                  <a:rPr lang="en-US" sz="3600" dirty="0">
                    <a:solidFill>
                      <a:srgbClr val="FF0000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sử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dụng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rất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phù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hợp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với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việc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miêu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tả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vẻ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đẹp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của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cô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gái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: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vẻ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đẹp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ưa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 </a:t>
                </a:r>
                <a:r>
                  <a:rPr lang="en-US" sz="3600" dirty="0" err="1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nhìn</a:t>
                </a:r>
                <a:r>
                  <a:rPr lang="en-US" sz="3600" dirty="0">
                    <a:solidFill>
                      <a:srgbClr val="0D0D0D"/>
                    </a:solidFill>
                    <a:effectLst/>
                    <a:latin typeface="Times New Roman" panose="02020603050405020304" pitchFamily="18" charset="0"/>
                    <a:ea typeface="MS Mincho"/>
                  </a:rPr>
                  <a:t>.</a:t>
                </a:r>
                <a:endPara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Rounded 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057" y="2504106"/>
                <a:ext cx="10683880" cy="4254527"/>
              </a:xfrm>
              <a:prstGeom prst="roundRect">
                <a:avLst/>
              </a:prstGeom>
              <a:blipFill>
                <a:blip r:embed="rId2"/>
                <a:stretch>
                  <a:fillRect b="-1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8465" y="165327"/>
            <a:ext cx="58827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rgbClr val="4472C4"/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THỰC HÀNH TIẾNG VIỆT</a:t>
            </a:r>
            <a:endParaRPr kumimoji="0" lang="en-US" sz="3600" b="1" i="0" u="none" strike="noStrike" kern="1200" cap="none" spc="0" normalizeH="0" baseline="0" noProof="0" dirty="0">
              <a:ln w="13462">
                <a:solidFill>
                  <a:prstClr val="white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rgbClr val="4472C4"/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Plaque 4"/>
          <p:cNvSpPr/>
          <p:nvPr/>
        </p:nvSpPr>
        <p:spPr>
          <a:xfrm>
            <a:off x="64876" y="870467"/>
            <a:ext cx="9939735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Lựa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chọn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ngữ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phù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hợp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việc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thể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hiện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nghĩa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văn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bản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6" y="1685109"/>
            <a:ext cx="10516038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2.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Cách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thích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khi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hoặc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viết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33057" y="2504106"/>
            <a:ext cx="10683880" cy="4254527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diễn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Huy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động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đồng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gần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;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diễn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đạt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chính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muốn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Chú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khả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kết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hài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hòa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giữa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những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ngữ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đứng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nó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cùng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một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(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văn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).</a:t>
            </a:r>
            <a:endParaRPr lang="en-US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64877" y="149834"/>
            <a:ext cx="3867044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II.Thực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hành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7" y="968535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1.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1 – SKG </a:t>
            </a:r>
            <a:r>
              <a:rPr lang="en-US" sz="28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trang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67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37833" y="2262149"/>
            <a:ext cx="2521132" cy="325265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3311217" y="2103410"/>
            <a:ext cx="3696789" cy="3848995"/>
          </a:xfrm>
          <a:prstGeom prst="rightArrow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i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 </a:t>
            </a:r>
            <a:r>
              <a:rPr lang="en-US" sz="24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24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thứ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Long </a:t>
            </a:r>
            <a:r>
              <a:rPr lang="en-US" sz="24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Thành</a:t>
            </a:r>
            <a:r>
              <a:rPr lang="en-US" sz="24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Phố</a:t>
            </a:r>
            <a:r>
              <a:rPr lang="en-US" sz="24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giăng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mắc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cửi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đường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quanh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cờ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   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nhớ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cảnh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ngẩn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ngơ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xin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chép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lưu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4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truyền</a:t>
            </a:r>
            <a:r>
              <a:rPr lang="en-US" sz="24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008006" y="968536"/>
            <a:ext cx="4853068" cy="556289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trả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hỏi</a:t>
            </a:r>
            <a:r>
              <a:rPr lang="en-US" sz="21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a.Từ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dòng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thứ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như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thế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nào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Liệu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thay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bằng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vinh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Hãy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b.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quả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biện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Phố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giăng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mắc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cửi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đường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quanh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cờ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c.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ra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trên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d.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dòng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cuối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cụm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đây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thay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góp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phần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sắc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thái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1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1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1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2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4097986" y="206145"/>
            <a:ext cx="3038087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7" y="968535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 – SKG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67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83326" y="1841862"/>
            <a:ext cx="5721531" cy="471569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a.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sống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giàu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còn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vinh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dùng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miêu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tả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nước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ở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vào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giai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đoạn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giàu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thịnh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vượng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Vì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vậy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chỉ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cảnh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buôn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bán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tấp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nập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giàu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mảnh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kinh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thành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xưa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dùng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phồn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thích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566265" y="1841862"/>
            <a:ext cx="5020490" cy="471569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b.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biện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tu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so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sánh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phố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-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mắc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cửi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đường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–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bàn</a:t>
            </a:r>
            <a:r>
              <a:rPr lang="en-US" sz="3200" i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cờ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=&gt;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: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giúp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hình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tính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sầm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uất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đông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vui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phố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thị</a:t>
            </a:r>
            <a:r>
              <a:rPr lang="en-US" sz="32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64877" y="149834"/>
            <a:ext cx="3867044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7" y="968535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1.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 – SKG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trang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67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27018" y="2312126"/>
            <a:ext cx="5251268" cy="381435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3600" dirty="0" smtClean="0">
              <a:solidFill>
                <a:srgbClr val="0D0D0D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3600" dirty="0">
              <a:solidFill>
                <a:srgbClr val="0D0D0D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láy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ngẩn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ngơ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trạng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thái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bị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cuốn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hút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đến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ngỡ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ngàng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trước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vẻ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sầm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uất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phố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phường</a:t>
            </a:r>
            <a:r>
              <a:rPr lang="en-US" sz="36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</a:p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3600" dirty="0">
              <a:solidFill>
                <a:srgbClr val="0D0D0D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44195" y="2168431"/>
            <a:ext cx="5229495" cy="395804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3600" dirty="0" smtClean="0">
              <a:solidFill>
                <a:srgbClr val="0D0D0D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hoa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năng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xuất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sắc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làm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3600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ý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hay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hơn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so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bút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đây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”.</a:t>
            </a: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6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 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3683508" y="0"/>
            <a:ext cx="3077056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737833" y="2262149"/>
            <a:ext cx="2521132" cy="3252652"/>
          </a:xfrm>
          <a:prstGeom prst="right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Đọc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28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ight Arrow Callout 5"/>
          <p:cNvSpPr/>
          <p:nvPr/>
        </p:nvSpPr>
        <p:spPr>
          <a:xfrm>
            <a:off x="3311217" y="2103410"/>
            <a:ext cx="3696789" cy="3848995"/>
          </a:xfrm>
          <a:prstGeom prst="rightArrowCallo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Ai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ơi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về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miệt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Tháp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Mười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 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Cá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tôm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bắt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lúa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trời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i="1" dirty="0" err="1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ăn</a:t>
            </a:r>
            <a:r>
              <a:rPr 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008006" y="1340727"/>
            <a:ext cx="4853068" cy="498386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endParaRPr lang="en-US" sz="2800" b="1" dirty="0" smtClean="0">
              <a:solidFill>
                <a:srgbClr val="C00000"/>
              </a:solidFill>
              <a:latin typeface="Times New Roman" panose="02020603050405020304" pitchFamily="18" charset="0"/>
              <a:ea typeface="MS Mincho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trả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lời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các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hỏi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sau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:</a:t>
            </a:r>
            <a:endParaRPr lang="en-US" sz="28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a.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câu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tôm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bắt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lúa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ăn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nghĩa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“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này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muốn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không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Vì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trong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ca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trên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ea typeface="MS Mincho"/>
              </a:rPr>
              <a:t> 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Plaque 7"/>
          <p:cNvSpPr/>
          <p:nvPr/>
        </p:nvSpPr>
        <p:spPr>
          <a:xfrm>
            <a:off x="64877" y="968535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2.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2 – SGK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trang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68.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que 4"/>
          <p:cNvSpPr/>
          <p:nvPr/>
        </p:nvSpPr>
        <p:spPr>
          <a:xfrm>
            <a:off x="4696838" y="0"/>
            <a:ext cx="3867044" cy="762390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6840" algn="l"/>
              </a:tabLst>
              <a:defRPr/>
            </a:pP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II.Thực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Plaque 6"/>
          <p:cNvSpPr/>
          <p:nvPr/>
        </p:nvSpPr>
        <p:spPr>
          <a:xfrm>
            <a:off x="64877" y="994661"/>
            <a:ext cx="5552153" cy="688367"/>
          </a:xfrm>
          <a:prstGeom prst="plaqu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2.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tập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2 – SGK </a:t>
            </a:r>
            <a:r>
              <a:rPr lang="en-US" sz="3200" b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trang</a:t>
            </a:r>
            <a:r>
              <a:rPr lang="en-US" sz="32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68.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27018" y="2168432"/>
            <a:ext cx="5251268" cy="406255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a.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“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được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hiểu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nhiều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đến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mức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cần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bao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nhiêu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cũng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ngay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bấy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nhiêu</a:t>
            </a:r>
            <a:r>
              <a:rPr lang="en-US" sz="2800" b="1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Việc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“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phù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hợp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với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nội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dung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thơ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nhằm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thể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sự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trù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phú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giàu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thiên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nhiên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đã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ban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tặng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cho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con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người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vùng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đất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Tháp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28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Mười</a:t>
            </a:r>
            <a:r>
              <a:rPr lang="en-US" sz="28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6344195" y="2168431"/>
            <a:ext cx="5229495" cy="395804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0"/>
              </a:spcAft>
              <a:tabLst>
                <a:tab pos="1386840" algn="l"/>
              </a:tabLst>
            </a:pP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b.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Tác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giả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sử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dụng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biện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pháp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điệp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từ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“</a:t>
            </a:r>
            <a:r>
              <a:rPr lang="en-US" sz="3600" dirty="0" err="1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sẵn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ea typeface="MS Mincho"/>
              </a:rPr>
              <a:t>”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nhằm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nhấn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mạnh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tính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chất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giàu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có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thiên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nhiên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Tháp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Mười</a:t>
            </a:r>
            <a:r>
              <a:rPr lang="en-US" sz="3600" dirty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1485</Words>
  <Application>Microsoft Office PowerPoint</Application>
  <PresentationFormat>Widescreen</PresentationFormat>
  <Paragraphs>131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MS Mincho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BẢNG NỐI CỘT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 Pre 3420</cp:lastModifiedBy>
  <cp:revision>159</cp:revision>
  <dcterms:created xsi:type="dcterms:W3CDTF">2021-06-04T22:39:00Z</dcterms:created>
  <dcterms:modified xsi:type="dcterms:W3CDTF">2022-09-03T14:37:33Z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1033-11.2.0.9052</vt:lpwstr>
  </property>
</Properties>
</file>